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45"/>
  </p:notesMasterIdLst>
  <p:sldIdLst>
    <p:sldId id="416" r:id="rId5"/>
    <p:sldId id="283" r:id="rId6"/>
    <p:sldId id="393" r:id="rId7"/>
    <p:sldId id="377" r:id="rId8"/>
    <p:sldId id="401" r:id="rId9"/>
    <p:sldId id="400" r:id="rId10"/>
    <p:sldId id="394" r:id="rId11"/>
    <p:sldId id="376" r:id="rId12"/>
    <p:sldId id="382" r:id="rId13"/>
    <p:sldId id="385" r:id="rId14"/>
    <p:sldId id="389" r:id="rId15"/>
    <p:sldId id="386" r:id="rId16"/>
    <p:sldId id="388" r:id="rId17"/>
    <p:sldId id="391" r:id="rId18"/>
    <p:sldId id="378" r:id="rId19"/>
    <p:sldId id="380" r:id="rId20"/>
    <p:sldId id="403" r:id="rId21"/>
    <p:sldId id="404" r:id="rId22"/>
    <p:sldId id="398" r:id="rId23"/>
    <p:sldId id="405" r:id="rId24"/>
    <p:sldId id="395" r:id="rId25"/>
    <p:sldId id="418" r:id="rId26"/>
    <p:sldId id="392" r:id="rId27"/>
    <p:sldId id="420" r:id="rId28"/>
    <p:sldId id="421" r:id="rId29"/>
    <p:sldId id="419" r:id="rId30"/>
    <p:sldId id="422" r:id="rId31"/>
    <p:sldId id="411" r:id="rId32"/>
    <p:sldId id="407" r:id="rId33"/>
    <p:sldId id="408" r:id="rId34"/>
    <p:sldId id="409" r:id="rId35"/>
    <p:sldId id="412" r:id="rId36"/>
    <p:sldId id="410" r:id="rId37"/>
    <p:sldId id="396" r:id="rId38"/>
    <p:sldId id="399" r:id="rId39"/>
    <p:sldId id="414" r:id="rId40"/>
    <p:sldId id="415" r:id="rId41"/>
    <p:sldId id="278" r:id="rId42"/>
    <p:sldId id="371" r:id="rId43"/>
    <p:sldId id="413"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05" d="100"/>
          <a:sy n="105" d="100"/>
        </p:scale>
        <p:origin x="-120" y="-95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gadgets.ndtv.com/internet/news/netflix-now-accounts-for-34-percent-of-us-internet-traffic-at-peak-times-524323"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847424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26</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2036247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theme" Target="../theme/theme4.xml"/><Relationship Id="rId10"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 id="2147483701"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17.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9.pn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9.pn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pn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lIns="91425" tIns="45700" rIns="91425" bIns="45700" anchor="t" anchorCtr="0">
            <a:noAutofit/>
          </a:bodyPr>
          <a:lstStyle/>
          <a:p>
            <a:pPr lvl="0">
              <a:buClr>
                <a:schemeClr val="accent2"/>
              </a:buClr>
              <a:buSzPct val="25000"/>
            </a:pPr>
            <a:r>
              <a:rPr lang="en-US" sz="4800" dirty="0">
                <a:solidFill>
                  <a:srgbClr val="2C95DD"/>
                </a:solidFill>
              </a:rPr>
              <a:t>Cloud Native Architectures and </a:t>
            </a:r>
            <a:r>
              <a:rPr lang="en-US" sz="4800" dirty="0" smtClean="0">
                <a:solidFill>
                  <a:srgbClr val="2C95DD"/>
                </a:solidFill>
              </a:rPr>
              <a:t>Frameworks</a:t>
            </a:r>
            <a:endParaRPr lang="en-US" sz="4800" dirty="0">
              <a:solidFill>
                <a:srgbClr val="2C95DD"/>
              </a:solidFill>
            </a:endParaRPr>
          </a:p>
        </p:txBody>
      </p:sp>
      <p:sp>
        <p:nvSpPr>
          <p:cNvPr id="209" name="Shape 209"/>
          <p:cNvSpPr txBox="1"/>
          <p:nvPr/>
        </p:nvSpPr>
        <p:spPr>
          <a:xfrm>
            <a:off x="623455" y="4221225"/>
            <a:ext cx="7897088" cy="4399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i="0" u="none" strike="noStrike" cap="none" dirty="0" smtClean="0">
                <a:solidFill>
                  <a:schemeClr val="lt1"/>
                </a:solidFill>
                <a:sym typeface="Arial"/>
                <a:rtl val="0"/>
              </a:rPr>
              <a:t>March 2016</a:t>
            </a:r>
            <a:endParaRPr lang="en-US" sz="2000" dirty="0">
              <a:solidFill>
                <a:schemeClr val="lt1"/>
              </a:solidFill>
            </a:endParaRPr>
          </a:p>
        </p:txBody>
      </p:sp>
    </p:spTree>
    <p:extLst>
      <p:ext uri="{BB962C8B-B14F-4D97-AF65-F5344CB8AC3E}">
        <p14:creationId xmlns:p14="http://schemas.microsoft.com/office/powerpoint/2010/main" val="1277035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par>
                                <p:cTn id="12" presetID="10" presetClass="entr" presetSubtype="0" fill="hold" nodeType="withEffect">
                                  <p:stCondLst>
                                    <p:cond delay="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1000"/>
                                        <p:tgtEl>
                                          <p:spTgt spid="20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4873529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0" y="1482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It Takes a </a:t>
            </a:r>
            <a:r>
              <a:rPr lang="en-US" sz="3200" dirty="0" smtClean="0">
                <a:solidFill>
                  <a:srgbClr val="33928A"/>
                </a:solidFill>
              </a:rPr>
              <a:t/>
            </a:r>
            <a:br>
              <a:rPr lang="en-US" sz="3200" dirty="0" smtClean="0">
                <a:solidFill>
                  <a:srgbClr val="33928A"/>
                </a:solidFill>
              </a:rPr>
            </a:br>
            <a:r>
              <a:rPr lang="en-US" sz="3200" dirty="0" smtClean="0">
                <a:solidFill>
                  <a:srgbClr val="33928A"/>
                </a:solidFill>
              </a:rPr>
              <a:t>Platform</a:t>
            </a:r>
            <a:endParaRPr lang="en" sz="2400" baseline="30000" dirty="0">
              <a:solidFill>
                <a:srgbClr val="33928A"/>
              </a:solidFill>
            </a:endParaRPr>
          </a:p>
        </p:txBody>
      </p:sp>
      <p:pic>
        <p:nvPicPr>
          <p:cNvPr id="2" name="Picture 1"/>
          <p:cNvPicPr>
            <a:picLocks noChangeAspect="1"/>
          </p:cNvPicPr>
          <p:nvPr/>
        </p:nvPicPr>
        <p:blipFill>
          <a:blip r:embed="rId3"/>
          <a:stretch>
            <a:fillRect/>
          </a:stretch>
        </p:blipFill>
        <p:spPr>
          <a:xfrm>
            <a:off x="1835596" y="52039"/>
            <a:ext cx="6147760" cy="4469817"/>
          </a:xfrm>
          <a:prstGeom prst="rect">
            <a:avLst/>
          </a:prstGeom>
        </p:spPr>
      </p:pic>
      <p:pic>
        <p:nvPicPr>
          <p:cNvPr id="5" name="Picture 4"/>
          <p:cNvPicPr>
            <a:picLocks noChangeAspect="1"/>
          </p:cNvPicPr>
          <p:nvPr/>
        </p:nvPicPr>
        <p:blipFill>
          <a:blip r:embed="rId4"/>
          <a:stretch>
            <a:fillRect/>
          </a:stretch>
        </p:blipFill>
        <p:spPr>
          <a:xfrm>
            <a:off x="5204103" y="4133822"/>
            <a:ext cx="684088" cy="228029"/>
          </a:xfrm>
          <a:prstGeom prst="rect">
            <a:avLst/>
          </a:prstGeom>
        </p:spPr>
      </p:pic>
      <p:pic>
        <p:nvPicPr>
          <p:cNvPr id="7" name="Picture 6"/>
          <p:cNvPicPr>
            <a:picLocks noChangeAspect="1"/>
          </p:cNvPicPr>
          <p:nvPr/>
        </p:nvPicPr>
        <p:blipFill>
          <a:blip r:embed="rId5"/>
          <a:stretch>
            <a:fillRect/>
          </a:stretch>
        </p:blipFill>
        <p:spPr>
          <a:xfrm>
            <a:off x="3519585" y="3820731"/>
            <a:ext cx="813661" cy="813661"/>
          </a:xfrm>
          <a:prstGeom prst="rect">
            <a:avLst/>
          </a:prstGeom>
        </p:spPr>
      </p:pic>
      <p:pic>
        <p:nvPicPr>
          <p:cNvPr id="8" name="Picture 7"/>
          <p:cNvPicPr>
            <a:picLocks noChangeAspect="1"/>
          </p:cNvPicPr>
          <p:nvPr/>
        </p:nvPicPr>
        <p:blipFill>
          <a:blip r:embed="rId6"/>
          <a:stretch>
            <a:fillRect/>
          </a:stretch>
        </p:blipFill>
        <p:spPr>
          <a:xfrm>
            <a:off x="6976570" y="4094713"/>
            <a:ext cx="427143" cy="427143"/>
          </a:xfrm>
          <a:prstGeom prst="rect">
            <a:avLst/>
          </a:prstGeom>
        </p:spPr>
      </p:pic>
      <p:sp>
        <p:nvSpPr>
          <p:cNvPr id="3" name="TextBox 2"/>
          <p:cNvSpPr txBox="1"/>
          <p:nvPr/>
        </p:nvSpPr>
        <p:spPr>
          <a:xfrm>
            <a:off x="1881919" y="4002450"/>
            <a:ext cx="1091213" cy="369332"/>
          </a:xfrm>
          <a:prstGeom prst="rect">
            <a:avLst/>
          </a:prstGeom>
          <a:noFill/>
        </p:spPr>
        <p:txBody>
          <a:bodyPr wrap="square" rtlCol="0">
            <a:spAutoFit/>
          </a:bodyPr>
          <a:lstStyle/>
          <a:p>
            <a:r>
              <a:rPr lang="en-US" sz="900" dirty="0" smtClean="0">
                <a:solidFill>
                  <a:srgbClr val="FFFFFF"/>
                </a:solidFill>
              </a:rPr>
              <a:t>Multi-Cloud </a:t>
            </a:r>
          </a:p>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4951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949" y="283777"/>
            <a:ext cx="173511" cy="289185"/>
          </a:xfrm>
          <a:prstGeom prst="rect">
            <a:avLst/>
          </a:prstGeom>
          <a:noFill/>
        </p:spPr>
        <p:txBody>
          <a:bodyPr wrap="none" rtlCol="0">
            <a:spAutoFit/>
          </a:bodyPr>
          <a:lstStyle/>
          <a:p>
            <a:endParaRPr lang="en-US"/>
          </a:p>
        </p:txBody>
      </p:sp>
      <p:sp>
        <p:nvSpPr>
          <p:cNvPr id="18" name="Title 17"/>
          <p:cNvSpPr>
            <a:spLocks noGrp="1"/>
          </p:cNvSpPr>
          <p:nvPr>
            <p:ph type="title"/>
          </p:nvPr>
        </p:nvSpPr>
        <p:spPr>
          <a:xfrm>
            <a:off x="366725" y="128110"/>
            <a:ext cx="8410575" cy="460375"/>
          </a:xfrm>
        </p:spPr>
        <p:txBody>
          <a:bodyPr/>
          <a:lstStyle/>
          <a:p>
            <a:pPr algn="ctr"/>
            <a:r>
              <a:rPr lang="en-US" dirty="0" smtClean="0"/>
              <a:t>The platform for keeping promises</a:t>
            </a:r>
            <a:endParaRPr lang="en-US" dirty="0"/>
          </a:p>
        </p:txBody>
      </p:sp>
      <p:sp>
        <p:nvSpPr>
          <p:cNvPr id="52" name="TextBox 51"/>
          <p:cNvSpPr txBox="1"/>
          <p:nvPr/>
        </p:nvSpPr>
        <p:spPr>
          <a:xfrm>
            <a:off x="4016949" y="283777"/>
            <a:ext cx="173511" cy="289185"/>
          </a:xfrm>
          <a:prstGeom prst="rect">
            <a:avLst/>
          </a:prstGeom>
          <a:noFill/>
        </p:spPr>
        <p:txBody>
          <a:bodyPr wrap="none" rtlCol="0">
            <a:spAutoFit/>
          </a:bodyPr>
          <a:lstStyle/>
          <a:p>
            <a:endParaRPr lang="en-US"/>
          </a:p>
        </p:txBody>
      </p:sp>
      <p:sp>
        <p:nvSpPr>
          <p:cNvPr id="54" name="Rectangle 53"/>
          <p:cNvSpPr/>
          <p:nvPr/>
        </p:nvSpPr>
        <p:spPr>
          <a:xfrm>
            <a:off x="2549211" y="88279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Application Framework</a:t>
            </a:r>
            <a:endParaRPr lang="en-US" dirty="0">
              <a:solidFill>
                <a:srgbClr val="FFFFFF"/>
              </a:solidFill>
              <a:latin typeface="Arial"/>
            </a:endParaRPr>
          </a:p>
        </p:txBody>
      </p:sp>
      <p:sp>
        <p:nvSpPr>
          <p:cNvPr id="55" name="Rectangle 54"/>
          <p:cNvSpPr/>
          <p:nvPr/>
        </p:nvSpPr>
        <p:spPr>
          <a:xfrm>
            <a:off x="2549211" y="1861287"/>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Runtime Platform</a:t>
            </a:r>
            <a:endParaRPr lang="en-US" dirty="0">
              <a:solidFill>
                <a:srgbClr val="FFFFFF"/>
              </a:solidFill>
              <a:latin typeface="Arial"/>
            </a:endParaRPr>
          </a:p>
        </p:txBody>
      </p:sp>
      <p:sp>
        <p:nvSpPr>
          <p:cNvPr id="56" name="Rectangle 55"/>
          <p:cNvSpPr/>
          <p:nvPr/>
        </p:nvSpPr>
        <p:spPr>
          <a:xfrm>
            <a:off x="2549211" y="280000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 Automation</a:t>
            </a:r>
            <a:endParaRPr lang="en-US" dirty="0">
              <a:solidFill>
                <a:srgbClr val="FFFFFF"/>
              </a:solidFill>
              <a:latin typeface="Arial"/>
            </a:endParaRPr>
          </a:p>
        </p:txBody>
      </p:sp>
      <p:sp>
        <p:nvSpPr>
          <p:cNvPr id="57" name="Rectangle 56"/>
          <p:cNvSpPr/>
          <p:nvPr/>
        </p:nvSpPr>
        <p:spPr>
          <a:xfrm>
            <a:off x="2549211" y="377849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a:t>
            </a:r>
            <a:endParaRPr lang="en-US" dirty="0">
              <a:solidFill>
                <a:srgbClr val="FFFFFF"/>
              </a:solidFill>
              <a:latin typeface="Arial"/>
            </a:endParaRPr>
          </a:p>
        </p:txBody>
      </p:sp>
      <p:grpSp>
        <p:nvGrpSpPr>
          <p:cNvPr id="58" name="Group 57"/>
          <p:cNvGrpSpPr/>
          <p:nvPr/>
        </p:nvGrpSpPr>
        <p:grpSpPr>
          <a:xfrm>
            <a:off x="983998" y="890306"/>
            <a:ext cx="909133" cy="1750770"/>
            <a:chOff x="983998" y="1098024"/>
            <a:chExt cx="909133" cy="1750770"/>
          </a:xfrm>
        </p:grpSpPr>
        <p:sp>
          <p:nvSpPr>
            <p:cNvPr id="60" name="TextBox 59"/>
            <p:cNvSpPr txBox="1"/>
            <p:nvPr/>
          </p:nvSpPr>
          <p:spPr>
            <a:xfrm>
              <a:off x="983998" y="1645377"/>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1" name="TextBox 60"/>
            <p:cNvSpPr txBox="1"/>
            <p:nvPr/>
          </p:nvSpPr>
          <p:spPr>
            <a:xfrm>
              <a:off x="983998" y="2631906"/>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2" name="TextBox 61"/>
            <p:cNvSpPr txBox="1"/>
            <p:nvPr/>
          </p:nvSpPr>
          <p:spPr>
            <a:xfrm>
              <a:off x="1496794" y="2211829"/>
              <a:ext cx="396337" cy="230832"/>
            </a:xfrm>
            <a:prstGeom prst="rect">
              <a:avLst/>
            </a:prstGeom>
            <a:noFill/>
          </p:spPr>
          <p:txBody>
            <a:bodyPr wrap="none" rtlCol="0">
              <a:spAutoFit/>
            </a:bodyPr>
            <a:lstStyle/>
            <a:p>
              <a:pPr algn="ctr"/>
              <a:r>
                <a:rPr lang="en-US" sz="900" dirty="0" smtClean="0">
                  <a:solidFill>
                    <a:srgbClr val="404040"/>
                  </a:solidFill>
                </a:rPr>
                <a:t>Ops</a:t>
              </a:r>
              <a:endParaRPr lang="en-US" sz="900" dirty="0">
                <a:solidFill>
                  <a:srgbClr val="404040"/>
                </a:solidFill>
              </a:endParaRPr>
            </a:p>
          </p:txBody>
        </p:sp>
        <p:pic>
          <p:nvPicPr>
            <p:cNvPr id="63" name="Picture 62"/>
            <p:cNvPicPr>
              <a:picLocks noChangeAspect="1"/>
            </p:cNvPicPr>
            <p:nvPr/>
          </p:nvPicPr>
          <p:blipFill>
            <a:blip r:embed="rId3"/>
            <a:stretch>
              <a:fillRect/>
            </a:stretch>
          </p:blipFill>
          <p:spPr>
            <a:xfrm>
              <a:off x="1072238" y="1098024"/>
              <a:ext cx="206707" cy="553442"/>
            </a:xfrm>
            <a:prstGeom prst="rect">
              <a:avLst/>
            </a:prstGeom>
          </p:spPr>
        </p:pic>
        <p:pic>
          <p:nvPicPr>
            <p:cNvPr id="64" name="Picture 63"/>
            <p:cNvPicPr>
              <a:picLocks noChangeAspect="1"/>
            </p:cNvPicPr>
            <p:nvPr/>
          </p:nvPicPr>
          <p:blipFill>
            <a:blip r:embed="rId3"/>
            <a:stretch>
              <a:fillRect/>
            </a:stretch>
          </p:blipFill>
          <p:spPr>
            <a:xfrm>
              <a:off x="1072238" y="2078464"/>
              <a:ext cx="206707" cy="553442"/>
            </a:xfrm>
            <a:prstGeom prst="rect">
              <a:avLst/>
            </a:prstGeom>
          </p:spPr>
        </p:pic>
        <p:pic>
          <p:nvPicPr>
            <p:cNvPr id="65" name="Picture 64"/>
            <p:cNvPicPr>
              <a:picLocks noChangeAspect="1"/>
            </p:cNvPicPr>
            <p:nvPr/>
          </p:nvPicPr>
          <p:blipFill>
            <a:blip r:embed="rId4"/>
            <a:stretch>
              <a:fillRect/>
            </a:stretch>
          </p:blipFill>
          <p:spPr>
            <a:xfrm>
              <a:off x="1585854" y="1661454"/>
              <a:ext cx="203087" cy="543749"/>
            </a:xfrm>
            <a:prstGeom prst="rect">
              <a:avLst/>
            </a:prstGeom>
          </p:spPr>
        </p:pic>
      </p:grpSp>
      <p:sp>
        <p:nvSpPr>
          <p:cNvPr id="71" name="TextBox 70"/>
          <p:cNvSpPr txBox="1"/>
          <p:nvPr/>
        </p:nvSpPr>
        <p:spPr>
          <a:xfrm>
            <a:off x="6243790" y="3294804"/>
            <a:ext cx="511754" cy="230832"/>
          </a:xfrm>
          <a:prstGeom prst="rect">
            <a:avLst/>
          </a:prstGeom>
          <a:noFill/>
        </p:spPr>
        <p:txBody>
          <a:bodyPr wrap="none" rtlCol="0">
            <a:spAutoFit/>
          </a:bodyPr>
          <a:lstStyle/>
          <a:p>
            <a:r>
              <a:rPr lang="en-US" sz="900" dirty="0" smtClean="0"/>
              <a:t>BOSH</a:t>
            </a:r>
            <a:endParaRPr lang="en-US" sz="900" dirty="0"/>
          </a:p>
        </p:txBody>
      </p:sp>
      <p:sp>
        <p:nvSpPr>
          <p:cNvPr id="69" name="TextBox 68"/>
          <p:cNvSpPr txBox="1"/>
          <p:nvPr/>
        </p:nvSpPr>
        <p:spPr>
          <a:xfrm>
            <a:off x="6617278" y="1298340"/>
            <a:ext cx="787783" cy="230832"/>
          </a:xfrm>
          <a:prstGeom prst="rect">
            <a:avLst/>
          </a:prstGeom>
          <a:noFill/>
        </p:spPr>
        <p:txBody>
          <a:bodyPr wrap="none" rtlCol="0">
            <a:spAutoFit/>
          </a:bodyPr>
          <a:lstStyle/>
          <a:p>
            <a:r>
              <a:rPr lang="en-US" sz="900" dirty="0" smtClean="0"/>
              <a:t>Spring Boot</a:t>
            </a:r>
            <a:endParaRPr lang="en-US" sz="900" dirty="0"/>
          </a:p>
        </p:txBody>
      </p:sp>
      <p:pic>
        <p:nvPicPr>
          <p:cNvPr id="75" name="Picture 74"/>
          <p:cNvPicPr>
            <a:picLocks noChangeAspect="1"/>
          </p:cNvPicPr>
          <p:nvPr/>
        </p:nvPicPr>
        <p:blipFill>
          <a:blip r:embed="rId5"/>
          <a:stretch>
            <a:fillRect/>
          </a:stretch>
        </p:blipFill>
        <p:spPr>
          <a:xfrm>
            <a:off x="6732906" y="851448"/>
            <a:ext cx="487256" cy="487256"/>
          </a:xfrm>
          <a:prstGeom prst="rect">
            <a:avLst/>
          </a:prstGeom>
        </p:spPr>
      </p:pic>
      <p:pic>
        <p:nvPicPr>
          <p:cNvPr id="77" name="Picture 76"/>
          <p:cNvPicPr>
            <a:picLocks noChangeAspect="1"/>
          </p:cNvPicPr>
          <p:nvPr/>
        </p:nvPicPr>
        <p:blipFill rotWithShape="1">
          <a:blip r:embed="rId6"/>
          <a:srcRect l="47903" r="18554" b="23845"/>
          <a:stretch/>
        </p:blipFill>
        <p:spPr>
          <a:xfrm>
            <a:off x="6130464" y="2866169"/>
            <a:ext cx="711194" cy="458491"/>
          </a:xfrm>
          <a:prstGeom prst="rect">
            <a:avLst/>
          </a:prstGeom>
        </p:spPr>
      </p:pic>
      <p:pic>
        <p:nvPicPr>
          <p:cNvPr id="78" name="Picture 77"/>
          <p:cNvPicPr>
            <a:picLocks noChangeAspect="1"/>
          </p:cNvPicPr>
          <p:nvPr/>
        </p:nvPicPr>
        <p:blipFill>
          <a:blip r:embed="rId7"/>
          <a:stretch>
            <a:fillRect/>
          </a:stretch>
        </p:blipFill>
        <p:spPr>
          <a:xfrm>
            <a:off x="5965550" y="3936598"/>
            <a:ext cx="747060" cy="298824"/>
          </a:xfrm>
          <a:prstGeom prst="rect">
            <a:avLst/>
          </a:prstGeom>
        </p:spPr>
      </p:pic>
      <p:pic>
        <p:nvPicPr>
          <p:cNvPr id="79" name="Picture 78"/>
          <p:cNvPicPr>
            <a:picLocks noChangeAspect="1"/>
          </p:cNvPicPr>
          <p:nvPr/>
        </p:nvPicPr>
        <p:blipFill>
          <a:blip r:embed="rId8"/>
          <a:stretch>
            <a:fillRect/>
          </a:stretch>
        </p:blipFill>
        <p:spPr>
          <a:xfrm>
            <a:off x="6792875" y="3936598"/>
            <a:ext cx="682592" cy="451902"/>
          </a:xfrm>
          <a:prstGeom prst="rect">
            <a:avLst/>
          </a:prstGeom>
        </p:spPr>
      </p:pic>
      <p:pic>
        <p:nvPicPr>
          <p:cNvPr id="80" name="Picture 79"/>
          <p:cNvPicPr>
            <a:picLocks noChangeAspect="1"/>
          </p:cNvPicPr>
          <p:nvPr/>
        </p:nvPicPr>
        <p:blipFill>
          <a:blip r:embed="rId9"/>
          <a:stretch>
            <a:fillRect/>
          </a:stretch>
        </p:blipFill>
        <p:spPr>
          <a:xfrm>
            <a:off x="8338720" y="3920368"/>
            <a:ext cx="494032" cy="494030"/>
          </a:xfrm>
          <a:prstGeom prst="rect">
            <a:avLst/>
          </a:prstGeom>
        </p:spPr>
      </p:pic>
      <p:sp>
        <p:nvSpPr>
          <p:cNvPr id="68" name="TextBox 67"/>
          <p:cNvSpPr txBox="1"/>
          <p:nvPr/>
        </p:nvSpPr>
        <p:spPr>
          <a:xfrm>
            <a:off x="5881746" y="1298340"/>
            <a:ext cx="851916" cy="230832"/>
          </a:xfrm>
          <a:prstGeom prst="rect">
            <a:avLst/>
          </a:prstGeom>
          <a:noFill/>
        </p:spPr>
        <p:txBody>
          <a:bodyPr wrap="none" rtlCol="0">
            <a:spAutoFit/>
          </a:bodyPr>
          <a:lstStyle/>
          <a:p>
            <a:r>
              <a:rPr lang="en-US" sz="900" dirty="0" smtClean="0"/>
              <a:t>Spring Cloud</a:t>
            </a:r>
            <a:endParaRPr lang="en-US" sz="900" dirty="0"/>
          </a:p>
        </p:txBody>
      </p:sp>
      <p:pic>
        <p:nvPicPr>
          <p:cNvPr id="81" name="Picture 80"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8368" y="804003"/>
            <a:ext cx="582146" cy="582146"/>
          </a:xfrm>
          <a:prstGeom prst="rect">
            <a:avLst/>
          </a:prstGeom>
        </p:spPr>
      </p:pic>
      <p:cxnSp>
        <p:nvCxnSpPr>
          <p:cNvPr id="82" name="Straight Connector 81"/>
          <p:cNvCxnSpPr/>
          <p:nvPr/>
        </p:nvCxnSpPr>
        <p:spPr>
          <a:xfrm>
            <a:off x="5821626"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311179"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2816469" y="1531205"/>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816469" y="2484682"/>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816469" y="3432297"/>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874010" y="1586750"/>
            <a:ext cx="1358722" cy="230832"/>
          </a:xfrm>
          <a:prstGeom prst="rect">
            <a:avLst/>
          </a:prstGeom>
          <a:noFill/>
        </p:spPr>
        <p:txBody>
          <a:bodyPr wrap="none" rtlCol="0">
            <a:spAutoFit/>
          </a:bodyPr>
          <a:lstStyle/>
          <a:p>
            <a:r>
              <a:rPr lang="en-US" sz="900" dirty="0" smtClean="0">
                <a:solidFill>
                  <a:srgbClr val="404040"/>
                </a:solidFill>
              </a:rPr>
              <a:t>Contract: 12 factor app</a:t>
            </a:r>
            <a:endParaRPr lang="en-US" sz="900" dirty="0">
              <a:solidFill>
                <a:srgbClr val="404040"/>
              </a:solidFill>
            </a:endParaRPr>
          </a:p>
        </p:txBody>
      </p:sp>
      <p:sp>
        <p:nvSpPr>
          <p:cNvPr id="88" name="TextBox 87"/>
          <p:cNvSpPr txBox="1"/>
          <p:nvPr/>
        </p:nvSpPr>
        <p:spPr>
          <a:xfrm>
            <a:off x="2874010" y="2540227"/>
            <a:ext cx="1467601" cy="230832"/>
          </a:xfrm>
          <a:prstGeom prst="rect">
            <a:avLst/>
          </a:prstGeom>
          <a:noFill/>
        </p:spPr>
        <p:txBody>
          <a:bodyPr wrap="none" rtlCol="0">
            <a:spAutoFit/>
          </a:bodyPr>
          <a:lstStyle/>
          <a:p>
            <a:r>
              <a:rPr lang="en-US" sz="900" dirty="0" smtClean="0">
                <a:solidFill>
                  <a:srgbClr val="404040"/>
                </a:solidFill>
              </a:rPr>
              <a:t>Contract: BOSH Release</a:t>
            </a:r>
            <a:endParaRPr lang="en-US" sz="900" dirty="0">
              <a:solidFill>
                <a:srgbClr val="404040"/>
              </a:solidFill>
            </a:endParaRPr>
          </a:p>
        </p:txBody>
      </p:sp>
      <p:sp>
        <p:nvSpPr>
          <p:cNvPr id="89" name="TextBox 88"/>
          <p:cNvSpPr txBox="1"/>
          <p:nvPr/>
        </p:nvSpPr>
        <p:spPr>
          <a:xfrm>
            <a:off x="2874010" y="3487842"/>
            <a:ext cx="1929547" cy="230832"/>
          </a:xfrm>
          <a:prstGeom prst="rect">
            <a:avLst/>
          </a:prstGeom>
          <a:noFill/>
        </p:spPr>
        <p:txBody>
          <a:bodyPr wrap="none" rtlCol="0">
            <a:spAutoFit/>
          </a:bodyPr>
          <a:lstStyle/>
          <a:p>
            <a:r>
              <a:rPr lang="en-US" sz="900" dirty="0" smtClean="0">
                <a:solidFill>
                  <a:srgbClr val="404040"/>
                </a:solidFill>
              </a:rPr>
              <a:t>Contract: Cloud Provider Interface</a:t>
            </a:r>
            <a:endParaRPr lang="en-US" sz="900" dirty="0">
              <a:solidFill>
                <a:srgbClr val="404040"/>
              </a:solidFill>
            </a:endParaRPr>
          </a:p>
        </p:txBody>
      </p:sp>
      <p:sp>
        <p:nvSpPr>
          <p:cNvPr id="90" name="TextBox 89"/>
          <p:cNvSpPr txBox="1"/>
          <p:nvPr/>
        </p:nvSpPr>
        <p:spPr>
          <a:xfrm>
            <a:off x="1186428" y="3756976"/>
            <a:ext cx="498896" cy="216888"/>
          </a:xfrm>
          <a:prstGeom prst="rect">
            <a:avLst/>
          </a:prstGeom>
          <a:noFill/>
        </p:spPr>
        <p:txBody>
          <a:bodyPr wrap="none" rtlCol="0">
            <a:spAutoFit/>
          </a:bodyPr>
          <a:lstStyle/>
          <a:p>
            <a:pPr algn="ctr"/>
            <a:r>
              <a:rPr lang="en-US" sz="900" dirty="0" smtClean="0">
                <a:solidFill>
                  <a:srgbClr val="404040"/>
                </a:solidFill>
              </a:rPr>
              <a:t>IT Ops</a:t>
            </a:r>
            <a:endParaRPr lang="en-US" sz="900" dirty="0">
              <a:solidFill>
                <a:srgbClr val="404040"/>
              </a:solidFill>
            </a:endParaRPr>
          </a:p>
        </p:txBody>
      </p:sp>
      <p:pic>
        <p:nvPicPr>
          <p:cNvPr id="91" name="Picture 90"/>
          <p:cNvPicPr>
            <a:picLocks noChangeAspect="1"/>
          </p:cNvPicPr>
          <p:nvPr/>
        </p:nvPicPr>
        <p:blipFill>
          <a:blip r:embed="rId4"/>
          <a:stretch>
            <a:fillRect/>
          </a:stretch>
        </p:blipFill>
        <p:spPr>
          <a:xfrm>
            <a:off x="1337256" y="3231801"/>
            <a:ext cx="203087" cy="543749"/>
          </a:xfrm>
          <a:prstGeom prst="rect">
            <a:avLst/>
          </a:prstGeom>
        </p:spPr>
      </p:pic>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25</a:t>
            </a:fld>
            <a:endParaRPr lang="en-US">
              <a:solidFill>
                <a:srgbClr val="FFFFFF">
                  <a:lumMod val="65000"/>
                </a:srgbClr>
              </a:solidFill>
              <a:latin typeface="Arial"/>
            </a:endParaRPr>
          </a:p>
        </p:txBody>
      </p:sp>
      <p:sp>
        <p:nvSpPr>
          <p:cNvPr id="42" name="Rectangle 41"/>
          <p:cNvSpPr/>
          <p:nvPr/>
        </p:nvSpPr>
        <p:spPr>
          <a:xfrm>
            <a:off x="715852" y="4535430"/>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2D73B9"/>
                </a:solidFill>
                <a:latin typeface="Arial"/>
              </a:rPr>
              <a:t>Culture</a:t>
            </a:r>
            <a:endParaRPr lang="en-US" sz="2000" b="1" dirty="0">
              <a:solidFill>
                <a:srgbClr val="2D73B9"/>
              </a:solidFill>
              <a:latin typeface="Arial"/>
            </a:endParaRPr>
          </a:p>
        </p:txBody>
      </p:sp>
      <p:sp>
        <p:nvSpPr>
          <p:cNvPr id="43" name="Rectangle 42"/>
          <p:cNvSpPr/>
          <p:nvPr/>
        </p:nvSpPr>
        <p:spPr>
          <a:xfrm>
            <a:off x="2311179" y="4535430"/>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017A66"/>
                </a:solidFill>
                <a:latin typeface="Arial"/>
              </a:rPr>
              <a:t>Cloud Native Framework</a:t>
            </a:r>
            <a:endParaRPr lang="en-US" sz="2000" b="1" dirty="0">
              <a:solidFill>
                <a:srgbClr val="017A66"/>
              </a:solidFill>
              <a:latin typeface="Arial"/>
            </a:endParaRPr>
          </a:p>
        </p:txBody>
      </p:sp>
      <p:sp>
        <p:nvSpPr>
          <p:cNvPr id="44" name="Rectangle 43"/>
          <p:cNvSpPr/>
          <p:nvPr/>
        </p:nvSpPr>
        <p:spPr>
          <a:xfrm>
            <a:off x="5903729" y="4535430"/>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4C4C4C"/>
                </a:solidFill>
                <a:latin typeface="Arial"/>
              </a:rPr>
              <a:t>Tools</a:t>
            </a:r>
            <a:endParaRPr lang="en-US" sz="2000" b="1" dirty="0">
              <a:solidFill>
                <a:srgbClr val="4C4C4C"/>
              </a:solidFill>
              <a:latin typeface="Arial"/>
            </a:endParaRPr>
          </a:p>
        </p:txBody>
      </p:sp>
      <p:pic>
        <p:nvPicPr>
          <p:cNvPr id="45" name="Picture 4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17376" y="698504"/>
            <a:ext cx="396951" cy="455693"/>
          </a:xfrm>
          <a:prstGeom prst="rect">
            <a:avLst/>
          </a:prstGeom>
        </p:spPr>
      </p:pic>
      <p:pic>
        <p:nvPicPr>
          <p:cNvPr id="46" name="Picture 45"/>
          <p:cNvPicPr>
            <a:picLocks noChangeAspect="1"/>
          </p:cNvPicPr>
          <p:nvPr/>
        </p:nvPicPr>
        <p:blipFill rotWithShape="1">
          <a:blip r:embed="rId12" cstate="screen">
            <a:extLst>
              <a:ext uri="{28A0092B-C50C-407E-A947-70E740481C1C}">
                <a14:useLocalDpi xmlns:a14="http://schemas.microsoft.com/office/drawing/2010/main"/>
              </a:ext>
            </a:extLst>
          </a:blip>
          <a:srcRect l="12540" r="10781"/>
          <a:stretch/>
        </p:blipFill>
        <p:spPr>
          <a:xfrm>
            <a:off x="7405061" y="1235632"/>
            <a:ext cx="503466" cy="404054"/>
          </a:xfrm>
          <a:prstGeom prst="rect">
            <a:avLst/>
          </a:prstGeom>
        </p:spPr>
      </p:pic>
      <p:pic>
        <p:nvPicPr>
          <p:cNvPr id="47" name="Picture 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08527" y="613714"/>
            <a:ext cx="576234" cy="553184"/>
          </a:xfrm>
          <a:prstGeom prst="rect">
            <a:avLst/>
          </a:prstGeom>
        </p:spPr>
      </p:pic>
      <p:pic>
        <p:nvPicPr>
          <p:cNvPr id="48" name="Picture 47"/>
          <p:cNvPicPr>
            <a:picLocks noChangeAspect="1"/>
          </p:cNvPicPr>
          <p:nvPr/>
        </p:nvPicPr>
        <p:blipFill>
          <a:blip r:embed="rId14"/>
          <a:stretch>
            <a:fillRect/>
          </a:stretch>
        </p:blipFill>
        <p:spPr>
          <a:xfrm>
            <a:off x="5999675" y="1902948"/>
            <a:ext cx="1955617" cy="581734"/>
          </a:xfrm>
          <a:prstGeom prst="rect">
            <a:avLst/>
          </a:prstGeom>
        </p:spPr>
      </p:pic>
      <p:pic>
        <p:nvPicPr>
          <p:cNvPr id="49" name="Picture 4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55732" y="3896415"/>
            <a:ext cx="702722" cy="526363"/>
          </a:xfrm>
          <a:prstGeom prst="rect">
            <a:avLst/>
          </a:prstGeom>
        </p:spPr>
      </p:pic>
      <p:pic>
        <p:nvPicPr>
          <p:cNvPr id="6" name="Picture 5"/>
          <p:cNvPicPr>
            <a:picLocks noChangeAspect="1"/>
          </p:cNvPicPr>
          <p:nvPr/>
        </p:nvPicPr>
        <p:blipFill>
          <a:blip r:embed="rId16"/>
          <a:stretch>
            <a:fillRect/>
          </a:stretch>
        </p:blipFill>
        <p:spPr>
          <a:xfrm>
            <a:off x="8398840" y="645906"/>
            <a:ext cx="677191" cy="677191"/>
          </a:xfrm>
          <a:prstGeom prst="rect">
            <a:avLst/>
          </a:prstGeom>
        </p:spPr>
      </p:pic>
      <p:pic>
        <p:nvPicPr>
          <p:cNvPr id="7" name="Picture 6"/>
          <p:cNvPicPr>
            <a:picLocks noChangeAspect="1"/>
          </p:cNvPicPr>
          <p:nvPr/>
        </p:nvPicPr>
        <p:blipFill>
          <a:blip r:embed="rId17"/>
          <a:stretch>
            <a:fillRect/>
          </a:stretch>
        </p:blipFill>
        <p:spPr>
          <a:xfrm>
            <a:off x="7919411" y="1293510"/>
            <a:ext cx="543959" cy="288298"/>
          </a:xfrm>
          <a:prstGeom prst="rect">
            <a:avLst/>
          </a:prstGeom>
        </p:spPr>
      </p:pic>
      <p:sp>
        <p:nvSpPr>
          <p:cNvPr id="72" name="TextBox 71"/>
          <p:cNvSpPr txBox="1"/>
          <p:nvPr/>
        </p:nvSpPr>
        <p:spPr>
          <a:xfrm>
            <a:off x="8620726" y="1298340"/>
            <a:ext cx="338629" cy="230832"/>
          </a:xfrm>
          <a:prstGeom prst="rect">
            <a:avLst/>
          </a:prstGeom>
          <a:noFill/>
        </p:spPr>
        <p:txBody>
          <a:bodyPr wrap="none" rtlCol="0">
            <a:spAutoFit/>
          </a:bodyPr>
          <a:lstStyle/>
          <a:p>
            <a:r>
              <a:rPr lang="en-US" sz="900" dirty="0" smtClean="0"/>
              <a:t>Go</a:t>
            </a:r>
            <a:endParaRPr lang="en-US" sz="900" dirty="0"/>
          </a:p>
        </p:txBody>
      </p:sp>
    </p:spTree>
    <p:extLst>
      <p:ext uri="{BB962C8B-B14F-4D97-AF65-F5344CB8AC3E}">
        <p14:creationId xmlns:p14="http://schemas.microsoft.com/office/powerpoint/2010/main" val="26098843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114526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711071904"/>
      </p:ext>
    </p:extLst>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also takes a Cloud-Native </a:t>
            </a:r>
            <a:r>
              <a:rPr lang="en-US" sz="3200" dirty="0" smtClean="0">
                <a:solidFill>
                  <a:schemeClr val="accent1"/>
                </a:solidFill>
              </a:rPr>
              <a:t>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84567</TotalTime>
  <Words>2381</Words>
  <Application>Microsoft Macintosh PowerPoint</Application>
  <PresentationFormat>On-screen Show (16:9)</PresentationFormat>
  <Paragraphs>435</Paragraphs>
  <Slides>40</Slides>
  <Notes>37</Notes>
  <HiddenSlides>2</HiddenSlides>
  <MMClips>0</MMClips>
  <ScaleCrop>false</ScaleCrop>
  <HeadingPairs>
    <vt:vector size="4" baseType="variant">
      <vt:variant>
        <vt:lpstr>Theme</vt:lpstr>
      </vt:variant>
      <vt:variant>
        <vt:i4>4</vt:i4>
      </vt:variant>
      <vt:variant>
        <vt:lpstr>Slide Titles</vt:lpstr>
      </vt:variant>
      <vt:variant>
        <vt:i4>40</vt:i4>
      </vt:variant>
    </vt:vector>
  </HeadingPairs>
  <TitlesOfParts>
    <vt:vector size="44"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PowerPoint Presentation</vt:lpstr>
      <vt:lpstr>It takes a platform</vt:lpstr>
      <vt:lpstr>It Takes a  Platform</vt:lpstr>
      <vt:lpstr>The platform for keeping promises</vt:lpstr>
      <vt:lpstr>PowerPoint Presentation</vt:lpstr>
      <vt:lpstr>PowerPoint Presentation</vt:lpstr>
      <vt:lpstr>It also takes a Cloud-Native Application Framework</vt:lpstr>
      <vt:lpstr>PowerPoint Presentation</vt:lpstr>
      <vt:lpstr>Companies want to be fast like Netflix</vt:lpstr>
      <vt:lpstr>PowerPoint Presentation</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367</cp:revision>
  <dcterms:modified xsi:type="dcterms:W3CDTF">2016-03-21T21:04:03Z</dcterms:modified>
</cp:coreProperties>
</file>